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1"/>
  </p:notesMasterIdLst>
  <p:sldIdLst>
    <p:sldId id="1233" r:id="rId2"/>
    <p:sldId id="1237" r:id="rId3"/>
    <p:sldId id="1241" r:id="rId4"/>
    <p:sldId id="1248" r:id="rId5"/>
    <p:sldId id="1247" r:id="rId6"/>
    <p:sldId id="1234" r:id="rId7"/>
    <p:sldId id="1236" r:id="rId8"/>
    <p:sldId id="1230" r:id="rId9"/>
    <p:sldId id="1232" r:id="rId10"/>
    <p:sldId id="1242" r:id="rId11"/>
    <p:sldId id="1245" r:id="rId12"/>
    <p:sldId id="1243" r:id="rId13"/>
    <p:sldId id="1244" r:id="rId14"/>
    <p:sldId id="1246" r:id="rId15"/>
    <p:sldId id="1240" r:id="rId16"/>
    <p:sldId id="1249" r:id="rId17"/>
    <p:sldId id="1250" r:id="rId18"/>
    <p:sldId id="1239" r:id="rId19"/>
    <p:sldId id="1251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87923"/>
  </p:normalViewPr>
  <p:slideViewPr>
    <p:cSldViewPr snapToGrid="0" snapToObjects="1">
      <p:cViewPr varScale="1">
        <p:scale>
          <a:sx n="103" d="100"/>
          <a:sy n="103" d="100"/>
        </p:scale>
        <p:origin x="8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27E6D9-A850-BF47-B6BE-E75717E38FD9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DF0A5C-3A47-7E4E-9E2B-D3D0B700D8C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04106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zh-CN" altLang="en-US" dirty="0"/>
              <a:t>检索：从表格集合中找到与输入问题最相关的表格；</a:t>
            </a:r>
          </a:p>
          <a:p>
            <a:pPr fontAlgn="base"/>
            <a:r>
              <a:rPr lang="zh-CN" altLang="en-US" dirty="0"/>
              <a:t>语义解析：将自然语言问题转换成可被机器理解的语义表示（</a:t>
            </a:r>
            <a:r>
              <a:rPr lang="en-US" altLang="zh-CN" dirty="0"/>
              <a:t>meaning representation</a:t>
            </a:r>
            <a:r>
              <a:rPr lang="zh-CN" altLang="en-US" dirty="0"/>
              <a:t>，在本文中是</a:t>
            </a:r>
            <a:r>
              <a:rPr lang="en-US" altLang="zh-CN" dirty="0"/>
              <a:t>SQL</a:t>
            </a:r>
            <a:r>
              <a:rPr lang="zh-CN" altLang="en-US" dirty="0"/>
              <a:t>语句），在表格中执行该表示即可获得答案；</a:t>
            </a:r>
          </a:p>
          <a:p>
            <a:pPr fontAlgn="base"/>
            <a:r>
              <a:rPr lang="zh-CN" altLang="en-US" dirty="0"/>
              <a:t>问题生成：可看作语义解析的逆过程，能减轻语义解析器对大量标注训练数据的依赖；</a:t>
            </a:r>
          </a:p>
          <a:p>
            <a:pPr fontAlgn="base"/>
            <a:r>
              <a:rPr lang="zh-CN" altLang="en-US" dirty="0"/>
              <a:t>对话：主要用于多轮对话场景的语义解析任务，需有效解决上下文中的省略和指代现象；</a:t>
            </a:r>
          </a:p>
          <a:p>
            <a:pPr fontAlgn="base"/>
            <a:r>
              <a:rPr lang="zh-CN" altLang="en-US" dirty="0"/>
              <a:t>文本生成：使用自然语言描述表格中（如给定的一行）的内容</a:t>
            </a:r>
          </a:p>
          <a:p>
            <a:endParaRPr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DF0A5C-3A47-7E4E-9E2B-D3D0B700D8C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958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DF0A5C-3A47-7E4E-9E2B-D3D0B700D8C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0168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DF0A5C-3A47-7E4E-9E2B-D3D0B700D8C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18788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DF0A5C-3A47-7E4E-9E2B-D3D0B700D8C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0573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DF0A5C-3A47-7E4E-9E2B-D3D0B700D8C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17050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准确率：</a:t>
            </a:r>
            <a:r>
              <a:rPr kumimoji="1" lang="en-US" altLang="zh-CN" dirty="0"/>
              <a:t>42.94%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DF0A5C-3A47-7E4E-9E2B-D3D0B700D8C1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08742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准确率：</a:t>
            </a:r>
            <a:r>
              <a:rPr kumimoji="1" lang="en-US" altLang="zh-CN" dirty="0"/>
              <a:t>42.94%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DF0A5C-3A47-7E4E-9E2B-D3D0B700D8C1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6895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BB4F296-99A2-5F45-9F75-0F350CB301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85E8EE0-80D8-154D-86BE-E8A9B14F89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913204-EA0E-6B44-8944-5BD6C6BC01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243F26-314C-974D-A6E5-A877914F3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52EA62-7BB7-264A-85D4-578FDCD0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32644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D0A487-138C-BD4F-A03B-FA4BFACB5B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48BBA13-4F1A-E04A-A3FC-FF529EA9DF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2B52B5-CA65-D84C-A73A-990FC53E34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294CBF-F6DE-084F-9DD8-DB471E63E5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7A9AEA-B79C-EA42-8A1A-4C55470B1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33394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5B9A7D-2E10-FD40-A3F5-46B66EFA637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7F17194-AE16-564D-9ED0-BB3CB57B5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49976E3-B4CC-D149-95F9-CCEFE875C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AC9C60-743B-3443-B84C-BDD0538D4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DC58B78-0A27-2E4F-9597-2AF2567AF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916428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2_标题和内容">
    <p:bg>
      <p:bgPr>
        <a:blipFill dpi="0" rotWithShape="1">
          <a:blip r:embed="rId2" cstate="print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占位符 21"/>
          <p:cNvSpPr>
            <a:spLocks noGrp="1"/>
          </p:cNvSpPr>
          <p:nvPr>
            <p:ph type="title"/>
          </p:nvPr>
        </p:nvSpPr>
        <p:spPr>
          <a:xfrm>
            <a:off x="0" y="209555"/>
            <a:ext cx="12192000" cy="760615"/>
          </a:xfrm>
          <a:prstGeom prst="rect">
            <a:avLst/>
          </a:prstGeom>
        </p:spPr>
        <p:txBody>
          <a:bodyPr vert="horz" anchor="ctr">
            <a:normAutofit/>
          </a:bodyPr>
          <a:lstStyle>
            <a:lvl1pPr algn="ctr">
              <a:defRPr sz="2700" b="1" spc="151" baseline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kumimoji="0" lang="en-US" altLang="zh-CN" dirty="0"/>
              <a:t>Click to edit Master title style</a:t>
            </a:r>
            <a:endParaRPr kumimoji="0" 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75BB5C-BD73-3049-9FA4-89FF77532B8E}" type="datetime1">
              <a:rPr lang="en-US" smtClean="0"/>
              <a:t>9/29/20</a:t>
            </a:fld>
            <a:endParaRPr 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838200" y="1526959"/>
            <a:ext cx="10515600" cy="4650004"/>
          </a:xfrm>
        </p:spPr>
        <p:txBody>
          <a:bodyPr/>
          <a:lstStyle>
            <a:lvl1pPr marL="271449" indent="-271449">
              <a:buClr>
                <a:srgbClr val="0070C0"/>
              </a:buClr>
              <a:buFont typeface="Wingdings" panose="05000000000000000000" pitchFamily="2" charset="2"/>
              <a:buChar char="p"/>
              <a:defRPr>
                <a:latin typeface="微软雅黑" panose="020B0503020204020204" pitchFamily="34" charset="-122"/>
                <a:ea typeface="微软雅黑" panose="020B0503020204020204" pitchFamily="34" charset="-122"/>
                <a:cs typeface="H-明蘭" panose="020B0604030504040204" pitchFamily="34" charset="-122"/>
              </a:defRPr>
            </a:lvl1pPr>
            <a:lvl2pPr marL="607187" indent="-264305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p"/>
              <a:defRPr>
                <a:latin typeface="微软雅黑" panose="020B0503020204020204" pitchFamily="34" charset="-122"/>
                <a:ea typeface="微软雅黑" panose="020B0503020204020204" pitchFamily="34" charset="-122"/>
                <a:cs typeface="H-明蘭" panose="020B0604030504040204" pitchFamily="34" charset="-122"/>
              </a:defRPr>
            </a:lvl2pPr>
            <a:lvl3pPr marL="942927" indent="-257162"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p"/>
              <a:defRPr>
                <a:latin typeface="微软雅黑" panose="020B0503020204020204" pitchFamily="34" charset="-122"/>
                <a:ea typeface="微软雅黑" panose="020B0503020204020204" pitchFamily="34" charset="-122"/>
                <a:cs typeface="H-明蘭" panose="020B0604030504040204" pitchFamily="34" charset="-122"/>
              </a:defRPr>
            </a:lvl3pPr>
            <a:lvl4pPr marL="1200091" indent="-171442">
              <a:buFont typeface="Wingdings" panose="05000000000000000000" pitchFamily="2" charset="2"/>
              <a:buChar char="p"/>
              <a:defRPr>
                <a:latin typeface="微软雅黑" panose="020B0503020204020204" pitchFamily="34" charset="-122"/>
                <a:ea typeface="微软雅黑" panose="020B0503020204020204" pitchFamily="34" charset="-122"/>
                <a:cs typeface="H-明蘭" panose="020B0604030504040204" pitchFamily="34" charset="-122"/>
              </a:defRPr>
            </a:lvl4pPr>
            <a:lvl5pPr marL="1542973" indent="-171442">
              <a:buFont typeface="Wingdings" panose="05000000000000000000" pitchFamily="2" charset="2"/>
              <a:buChar char="p"/>
              <a:defRPr>
                <a:latin typeface="微软雅黑" panose="020B0503020204020204" pitchFamily="34" charset="-122"/>
                <a:ea typeface="微软雅黑" panose="020B0503020204020204" pitchFamily="34" charset="-122"/>
                <a:cs typeface="H-明蘭" panose="020B0604030504040204" pitchFamily="34" charset="-122"/>
              </a:defRPr>
            </a:lvl5pPr>
          </a:lstStyle>
          <a:p>
            <a:pPr lvl="0"/>
            <a:r>
              <a:rPr lang="en-US" altLang="zh-CN" dirty="0"/>
              <a:t>Click to edit Master text styles</a:t>
            </a:r>
          </a:p>
          <a:p>
            <a:pPr lvl="1"/>
            <a:r>
              <a:rPr lang="en-US" altLang="zh-CN" dirty="0"/>
              <a:t>Second level</a:t>
            </a:r>
          </a:p>
          <a:p>
            <a:pPr lvl="2"/>
            <a:r>
              <a:rPr lang="en-US" altLang="zh-CN" dirty="0"/>
              <a:t>Third level</a:t>
            </a:r>
          </a:p>
          <a:p>
            <a:pPr lvl="3"/>
            <a:r>
              <a:rPr lang="en-US" altLang="zh-CN" dirty="0"/>
              <a:t>Fourth level</a:t>
            </a:r>
          </a:p>
          <a:p>
            <a:pPr lvl="4"/>
            <a:r>
              <a:rPr lang="en-US" altLang="zh-CN" dirty="0"/>
              <a:t>Fifth level</a:t>
            </a:r>
            <a:endParaRPr lang="zh-CN" altLang="en-US" dirty="0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>
            <a:lvl1pPr>
              <a:defRPr sz="1051"/>
            </a:lvl1pPr>
          </a:lstStyle>
          <a:p>
            <a:fld id="{2198E2B9-0221-3F47-A8E8-83372D1522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073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0FAA5-5AAA-9D4A-9B49-5034BDD123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01D20C-BAF0-184F-92F1-E977ED8C22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398E9D-F3A7-1546-90AF-E10D9E2E7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866C7E-E268-1E48-9B72-C3FD90B69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F192A2-FFFC-BD44-AF99-7195DACCB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8906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853364-BF2F-B040-8388-43AC872DB4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1C2929C-BFBB-F443-98D6-5C2745ED2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38FE04-B433-DC4F-A2A9-B9D9CB4D5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74679C-0E8B-3A47-993F-9A8454615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788C3AC-07DF-0F46-A001-8BE242EE9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725474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F4334A-7DE1-6748-BB67-080D9E1E9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78DD1C-E64B-BC45-9288-5B22F566C5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A2FFC29-75DC-2D45-996A-B6A5BE6A34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318ADE8-C99E-974C-9AB2-FDDE99976E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1B2B3AF-8DD6-7F4E-A201-8661ED376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AC3D593-B646-824B-8473-5A6608AA0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7087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28EE78-9675-0442-9516-AF85930CC1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15B7593-EFCA-694C-AFCA-8415FFFD6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35C136B-C716-1245-A2DC-F8B0DD979D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1E4C7B4-4324-3B41-97D8-45736F62C8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005327A-8133-6046-A333-60C6FC803C0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03EC603-B982-F54F-AE83-91A23C58B3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F29E40-15FE-6F4A-973D-99273C5E8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00DD8AC-CF52-CE4D-84B1-AB38D7387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44822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C0A161-3AC0-5545-A283-E6FA0EA56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D1EB851-9FD2-BD48-A157-9C52DD7DF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B656811-1CD1-274E-B2EB-CAC965A6CA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A3B09DC-DDEC-0740-8FB3-EF605735B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9055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270EFBE-C1B0-054F-B91D-F062FA02C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2F48277-CE59-5544-98BC-3E123394A5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CB018DC-D13B-274B-9A12-81EAC05A0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33377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57C950-6718-254E-983E-3C1249E8E1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4EDF9B-5D6C-024A-8B3D-8349789D19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B89022-0363-BC4F-9424-C80645D977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F7B4F97-62F3-5949-89D7-FDA08527A8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8338A27-8D71-BE45-8979-D1543FA8F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F17B45-723E-BC49-AE6C-D8B010356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08297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98AAD-7BC7-1A49-8DF8-E5433447C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76B349D-F8E5-DE41-AD96-7339A49F23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AA6AF3-9CF8-C54D-8828-81B2D7B1B4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6A15841-5C72-0B47-97D4-A75C45852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A8E6B9-A79F-3C42-A46A-7931E5F846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E29555-1868-7947-BB04-F058CC47F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59461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2891833-43E3-FB4C-876C-224DB1123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DAAF0F2-B2F2-0047-A045-1C5C74A1D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986542-C561-094F-B1B9-3F9E1DBDE3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4BC872-8A0D-3C46-B312-523836E326B7}" type="datetimeFigureOut">
              <a:rPr kumimoji="1" lang="zh-CN" altLang="en-US" smtClean="0"/>
              <a:t>2020/9/29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0FB489D-AAC9-A341-991F-0A44D2E70C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44E101B-414F-4B4B-9B9B-5C7D8DB981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165E3-6926-6343-850C-663CB60C566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5196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表格语义解析</a:t>
            </a:r>
            <a:r>
              <a:rPr lang="en-US" altLang="zh-CN" sz="4000" dirty="0"/>
              <a:t>-</a:t>
            </a:r>
            <a:r>
              <a:rPr lang="zh-CN" altLang="en-US" sz="4000" dirty="0"/>
              <a:t>相关工作</a:t>
            </a:r>
            <a:endParaRPr lang="en-CN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1</a:t>
            </a:fld>
            <a:endParaRPr lang="en-US"/>
          </a:p>
        </p:txBody>
      </p:sp>
      <p:pic>
        <p:nvPicPr>
          <p:cNvPr id="8" name="内容占位符 3">
            <a:extLst>
              <a:ext uri="{FF2B5EF4-FFF2-40B4-BE49-F238E27FC236}">
                <a16:creationId xmlns:a16="http://schemas.microsoft.com/office/drawing/2014/main" id="{D513D618-6DC0-A54F-8195-18C1D8A0F1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078" y="1353237"/>
            <a:ext cx="10283694" cy="478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802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err="1"/>
              <a:t>基于表格的多轮问答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723-FC50-3D4E-B586-BD9488572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51673"/>
            <a:ext cx="10515600" cy="46500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kumimoji="1" lang="zh-CN" altLang="en-US" dirty="0"/>
              <a:t>实体省略、意图省略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10</a:t>
            </a:fld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510AA3B-199D-814D-9FCA-EAA3EC949B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627106"/>
            <a:ext cx="101473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51338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err="1"/>
              <a:t>多轮问答</a:t>
            </a:r>
            <a:r>
              <a:rPr lang="en-US" altLang="zh-CN" sz="4000" dirty="0"/>
              <a:t>-</a:t>
            </a:r>
            <a:r>
              <a:rPr lang="zh-CN" altLang="en-US" sz="4000" dirty="0"/>
              <a:t>数据集</a:t>
            </a:r>
            <a:r>
              <a:rPr lang="en-US" altLang="zh-CN" sz="4000" dirty="0"/>
              <a:t>SPARC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723-FC50-3D4E-B586-BD9488572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7124" y="833801"/>
            <a:ext cx="10515600" cy="46500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kumimoji="1" lang="en-US" altLang="zh-CN" dirty="0"/>
              <a:t>﻿</a:t>
            </a:r>
            <a:r>
              <a:rPr kumimoji="1" lang="en-US" altLang="zh-CN" sz="2400" dirty="0" err="1"/>
              <a:t>SParC</a:t>
            </a:r>
            <a:r>
              <a:rPr kumimoji="1" lang="en-US" altLang="zh-CN" sz="2400" dirty="0"/>
              <a:t>: Cross- domain semantic parsing in context. (Yu et al., Yale, ACL2019)</a:t>
            </a:r>
          </a:p>
          <a:p>
            <a:r>
              <a:rPr kumimoji="1" lang="zh-CN" altLang="en-US" sz="2400" dirty="0"/>
              <a:t>多轮版</a:t>
            </a:r>
            <a:r>
              <a:rPr kumimoji="1" lang="en-US" altLang="zh-CN" sz="2400" dirty="0"/>
              <a:t>Spider</a:t>
            </a:r>
            <a:endParaRPr lang="en-US" sz="2400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11</a:t>
            </a:fld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C845426-A888-0747-8DB2-3D809E0CD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84" y="2847374"/>
            <a:ext cx="8212021" cy="29302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375DAF4-A0C7-8048-826A-C29ABFBA24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02671" y="1882196"/>
            <a:ext cx="3002205" cy="447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4249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0C905B-1407-3D44-9B3F-A9C556306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4000" dirty="0"/>
              <a:t>多轮问答</a:t>
            </a:r>
            <a:r>
              <a:rPr kumimoji="1" lang="en-US" altLang="zh-CN" sz="4000" dirty="0"/>
              <a:t>-</a:t>
            </a:r>
            <a:r>
              <a:rPr kumimoji="1" lang="zh-CN" altLang="en-US" sz="4000" dirty="0"/>
              <a:t>拷贝历史上的动作序列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3BEDAE-3627-C844-B0D9-291E8E667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/>
              <a:t>Coupling Retrieval and Meta-Learning for Context-Dependent Semantic Parsing (Guo et al., SYSU/MSRA, ACL2019)</a:t>
            </a:r>
            <a:endParaRPr kumimoji="1"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410FC01-00F3-5943-8D10-45CF18615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8329" y="2559586"/>
            <a:ext cx="9200931" cy="4298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90462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0C905B-1407-3D44-9B3F-A9C5563068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sz="4000" dirty="0"/>
              <a:t>多轮问答</a:t>
            </a:r>
            <a:r>
              <a:rPr kumimoji="1" lang="en-US" altLang="zh-CN" sz="4000" dirty="0"/>
              <a:t>-</a:t>
            </a:r>
            <a:r>
              <a:rPr kumimoji="1" lang="zh-CN" altLang="en-US" sz="4000" dirty="0"/>
              <a:t>隐式跟踪对话状态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3BEDAE-3627-C844-B0D9-291E8E6671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﻿</a:t>
            </a:r>
            <a:r>
              <a:rPr kumimoji="1" lang="en-US" altLang="zh-CN" sz="2400" dirty="0"/>
              <a:t>Editing-Based SQL Query Generation for Cross-Domain Context-Dependent Questions (Zhang et al., Yale, EMNLP 2019)</a:t>
            </a:r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3D90869-6817-CD4F-B815-AB177EC72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440" y="2824163"/>
            <a:ext cx="104267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94034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0ABB1D-AA5C-3549-AB84-768E474A5F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交互的解析过程</a:t>
            </a:r>
            <a:r>
              <a:rPr lang="en-US" altLang="zh-CN" sz="4000" dirty="0"/>
              <a:t>-COSQL</a:t>
            </a:r>
            <a:endParaRPr kumimoji="1" lang="zh-CN" altLang="en-US" sz="40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C7108C-D374-054F-9BB7-DE0340695E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959"/>
            <a:ext cx="6280230" cy="4650004"/>
          </a:xfrm>
        </p:spPr>
        <p:txBody>
          <a:bodyPr>
            <a:normAutofit lnSpcReduction="10000"/>
          </a:bodyPr>
          <a:lstStyle/>
          <a:p>
            <a:r>
              <a:rPr lang="en-US" altLang="zh-CN" sz="2400" dirty="0"/>
              <a:t>﻿</a:t>
            </a:r>
            <a:r>
              <a:rPr lang="en-US" altLang="zh-CN" sz="2400" dirty="0" err="1"/>
              <a:t>Cosql</a:t>
            </a:r>
            <a:r>
              <a:rPr lang="en-US" altLang="zh-CN" sz="2400" dirty="0"/>
              <a:t>: A conversational text-to-</a:t>
            </a:r>
            <a:r>
              <a:rPr lang="en-US" altLang="zh-CN" sz="2400" dirty="0" err="1"/>
              <a:t>sql</a:t>
            </a:r>
            <a:r>
              <a:rPr lang="en-US" altLang="zh-CN" sz="2400" dirty="0"/>
              <a:t> challenge towards cross- domain natural language interfaces to databases. (Yu et al., Yale, EMNLP2019)</a:t>
            </a:r>
          </a:p>
          <a:p>
            <a:r>
              <a:rPr lang="en-US" altLang="zh-CN" sz="2400" dirty="0"/>
              <a:t>SQL</a:t>
            </a:r>
            <a:r>
              <a:rPr lang="zh-CN" altLang="en-US" sz="2400" dirty="0"/>
              <a:t>生成</a:t>
            </a:r>
            <a:endParaRPr lang="en-US" altLang="zh-CN" sz="2400" dirty="0"/>
          </a:p>
          <a:p>
            <a:pPr lvl="1"/>
            <a:endParaRPr lang="en-US" altLang="zh-CN" sz="2000" dirty="0"/>
          </a:p>
          <a:p>
            <a:r>
              <a:rPr lang="zh-CN" altLang="en-US" sz="2400" dirty="0"/>
              <a:t>回复描述生成</a:t>
            </a:r>
            <a:endParaRPr lang="en-US" altLang="zh-CN" sz="2400" dirty="0"/>
          </a:p>
          <a:p>
            <a:pPr lvl="1"/>
            <a:r>
              <a:rPr lang="en-US" altLang="zh-CN" sz="2000" dirty="0"/>
              <a:t>﻿table-to-text</a:t>
            </a:r>
          </a:p>
          <a:p>
            <a:pPr lvl="1"/>
            <a:r>
              <a:rPr lang="zh-CN" altLang="en-US" sz="2000" dirty="0"/>
              <a:t>根据</a:t>
            </a:r>
            <a:r>
              <a:rPr lang="en-US" altLang="zh-CN" sz="2000" dirty="0"/>
              <a:t>SQL</a:t>
            </a:r>
            <a:r>
              <a:rPr lang="zh-CN" altLang="en-US" sz="2000" dirty="0"/>
              <a:t>查询结果和表格数据生成自然语言描述</a:t>
            </a:r>
            <a:endParaRPr lang="en-US" altLang="zh-CN" sz="2000" dirty="0"/>
          </a:p>
          <a:p>
            <a:pPr lvl="1"/>
            <a:endParaRPr lang="en-US" altLang="zh-CN" sz="2000" dirty="0"/>
          </a:p>
          <a:p>
            <a:r>
              <a:rPr lang="zh-CN" altLang="en-US" sz="2400" dirty="0"/>
              <a:t>用户对话动作预测</a:t>
            </a:r>
            <a:endParaRPr lang="en-US" altLang="zh-CN" sz="2400" dirty="0"/>
          </a:p>
          <a:p>
            <a:pPr lvl="1"/>
            <a:r>
              <a:rPr lang="en-US" altLang="zh-CN" sz="2000" dirty="0"/>
              <a:t>﻿Asking Clarifying Questions</a:t>
            </a:r>
          </a:p>
          <a:p>
            <a:pPr lvl="1"/>
            <a:r>
              <a:rPr lang="zh-CN" altLang="en-US" sz="2000" dirty="0"/>
              <a:t>检测并解决存在歧义或不可回答的问题</a:t>
            </a:r>
            <a:endParaRPr lang="en-US" altLang="zh-CN" sz="2000" dirty="0"/>
          </a:p>
          <a:p>
            <a:pPr marL="0" indent="0">
              <a:buNone/>
            </a:pPr>
            <a:endParaRPr kumimoji="1" lang="zh-CN" altLang="en-US" sz="24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057C452-5E31-304B-9BD2-70D618761B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3544" y="1307770"/>
            <a:ext cx="4291198" cy="534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5247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交互的解析过程</a:t>
            </a:r>
            <a:r>
              <a:rPr lang="en-US" altLang="zh-CN" sz="4000" dirty="0"/>
              <a:t>-﻿PHOTON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723-FC50-3D4E-B586-BD9488572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86" y="832478"/>
            <a:ext cx="10515600" cy="46500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kumimoji="1" lang="en-US" altLang="zh-CN" sz="2400" dirty="0"/>
              <a:t>﻿PHOTON: A Robust Cross-Domain Text-to-SQL System (Zeng et al., Salesforce, ACL2020 demo)</a:t>
            </a:r>
          </a:p>
          <a:p>
            <a:pPr lvl="1"/>
            <a:r>
              <a:rPr kumimoji="1" lang="zh-CN" altLang="en-US" sz="2000" dirty="0"/>
              <a:t>面对实际场景的</a:t>
            </a:r>
            <a:r>
              <a:rPr kumimoji="1" lang="en-US" altLang="zh-CN" sz="2000" dirty="0"/>
              <a:t>demo</a:t>
            </a:r>
          </a:p>
          <a:p>
            <a:pPr lvl="1"/>
            <a:endParaRPr kumimoji="1" lang="en-US" altLang="zh-CN" sz="2000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15</a:t>
            </a:fld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E2D365A-6B47-0944-8F41-F6FD9EE59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314" y="2648874"/>
            <a:ext cx="3444898" cy="408363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8309F249-4AFD-FA40-8888-BDA4C7F4F2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8095" y="3096844"/>
            <a:ext cx="6896100" cy="3187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1087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交互的解析过程</a:t>
            </a:r>
            <a:r>
              <a:rPr lang="en-US" altLang="zh-CN" sz="4000" dirty="0"/>
              <a:t>-﻿PHOTON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723-FC50-3D4E-B586-BD9488572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86" y="832478"/>
            <a:ext cx="10515600" cy="46500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kumimoji="1" lang="en-US" altLang="zh-CN" sz="2400" dirty="0"/>
              <a:t>﻿PHOTON: A Robust Cross-Domain Text-to-SQL System (Zeng et al., Salesforce, ACL2020 demo)</a:t>
            </a:r>
          </a:p>
          <a:p>
            <a:pPr lvl="1"/>
            <a:r>
              <a:rPr kumimoji="1" lang="zh-CN" altLang="en-US" sz="2000" dirty="0"/>
              <a:t>扩充了</a:t>
            </a:r>
            <a:r>
              <a:rPr kumimoji="1" lang="en-US" altLang="zh-CN" sz="2000" dirty="0" err="1"/>
              <a:t>CoSQL</a:t>
            </a:r>
            <a:r>
              <a:rPr kumimoji="1" lang="zh-CN" altLang="en-US" sz="2000" dirty="0"/>
              <a:t>的错误类型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16</a:t>
            </a:fld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87EC8AE-87C0-AB40-96EE-AE12A7E8C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53476" y="3126696"/>
            <a:ext cx="4313078" cy="2898826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023CB54-F27B-AC4F-878D-A6635F8F54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086" y="3023803"/>
            <a:ext cx="6719454" cy="2898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2599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交互的解析过程</a:t>
            </a:r>
            <a:r>
              <a:rPr lang="en-US" altLang="zh-CN" sz="4000" dirty="0"/>
              <a:t>-﻿PHOTON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723-FC50-3D4E-B586-BD9488572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86" y="832478"/>
            <a:ext cx="10515600" cy="46500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kumimoji="1" lang="en-US" altLang="zh-CN" sz="2400" dirty="0"/>
              <a:t>﻿PHOTON: A Robust Cross-Domain Text-to-SQL System (Zeng et al., Salesforce, ACL2020 demo)</a:t>
            </a:r>
          </a:p>
          <a:p>
            <a:pPr lvl="1"/>
            <a:r>
              <a:rPr kumimoji="1" lang="zh-CN" altLang="en-US" sz="2000" dirty="0"/>
              <a:t>人工构造</a:t>
            </a:r>
            <a:r>
              <a:rPr kumimoji="1" lang="en-US" altLang="zh-CN" sz="2000" dirty="0"/>
              <a:t>﻿untranslatable question detection</a:t>
            </a:r>
            <a:r>
              <a:rPr kumimoji="1" lang="zh-CN" altLang="en-US" sz="2000" dirty="0"/>
              <a:t>的数据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17</a:t>
            </a:fld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B83F119-DE7D-8249-948C-501140062E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7672" y="2398503"/>
            <a:ext cx="8483657" cy="4322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34879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交互的解析过程</a:t>
            </a:r>
            <a:r>
              <a:rPr lang="en-US" altLang="zh-CN" sz="4000" dirty="0"/>
              <a:t>-﻿﻿SPLASH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723-FC50-3D4E-B586-BD9488572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86" y="832478"/>
            <a:ext cx="10515600" cy="46500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kumimoji="1" lang="en-US" altLang="zh-CN" dirty="0"/>
              <a:t>﻿﻿</a:t>
            </a:r>
            <a:r>
              <a:rPr kumimoji="1" lang="en-US" altLang="zh-CN" sz="2400" dirty="0"/>
              <a:t>Speak to your Parser: Interactive Text-to-SQL with Natural Language Feedback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(﻿</a:t>
            </a:r>
            <a:r>
              <a:rPr kumimoji="1" lang="en-US" altLang="zh-CN" sz="2400" dirty="0" err="1"/>
              <a:t>Elgohary</a:t>
            </a:r>
            <a:r>
              <a:rPr kumimoji="1" lang="en-US" altLang="zh-CN" sz="2400" dirty="0"/>
              <a:t> et al., MSR, ACL2020)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18</a:t>
            </a:fld>
            <a:endParaRPr 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961E157-D378-6E4D-835E-D68E339FD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602" y="2418000"/>
            <a:ext cx="4215441" cy="360752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6EF13B3-DA6B-0745-B135-699A9D7271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84012" y="2435105"/>
            <a:ext cx="6477000" cy="3670300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0B67DC13-AD2B-2241-9C38-ADBE66258BEA}"/>
              </a:ext>
            </a:extLst>
          </p:cNvPr>
          <p:cNvSpPr txBox="1"/>
          <p:nvPr/>
        </p:nvSpPr>
        <p:spPr>
          <a:xfrm>
            <a:off x="763602" y="6208886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系统准确率：</a:t>
            </a:r>
            <a:r>
              <a:rPr kumimoji="1" lang="en-US" altLang="zh-CN" dirty="0"/>
              <a:t>42.94%</a:t>
            </a:r>
            <a:endParaRPr kumimoji="1" lang="zh-CN" altLang="en-US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9D12E9-F667-574E-B28B-F267DBDEDFD9}"/>
              </a:ext>
            </a:extLst>
          </p:cNvPr>
          <p:cNvSpPr txBox="1"/>
          <p:nvPr/>
        </p:nvSpPr>
        <p:spPr>
          <a:xfrm>
            <a:off x="6434309" y="6245464"/>
            <a:ext cx="4514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﻿schema item (table or column name): 89.2%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584211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交互的解析过程</a:t>
            </a:r>
            <a:r>
              <a:rPr lang="en-US" altLang="zh-CN" sz="4000" dirty="0"/>
              <a:t>-﻿﻿SPLASH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723-FC50-3D4E-B586-BD94885720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3086" y="832478"/>
            <a:ext cx="10515600" cy="4650004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kumimoji="1" lang="en-US" altLang="zh-CN" dirty="0"/>
              <a:t>﻿﻿</a:t>
            </a:r>
            <a:r>
              <a:rPr kumimoji="1" lang="en-US" altLang="zh-CN" sz="2400" dirty="0"/>
              <a:t>Speak to your Parser: Interactive Text-to-SQL with Natural Language Feedback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(﻿</a:t>
            </a:r>
            <a:r>
              <a:rPr kumimoji="1" lang="en-US" altLang="zh-CN" sz="2400" dirty="0" err="1"/>
              <a:t>Elgohary</a:t>
            </a:r>
            <a:r>
              <a:rPr kumimoji="1" lang="en-US" altLang="zh-CN" sz="2400" dirty="0"/>
              <a:t> et al., MSR, ACL2020)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19</a:t>
            </a:fld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9674EC4-CB20-A846-9D57-0EBDFFDABD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616" y="2531674"/>
            <a:ext cx="7562335" cy="3123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035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表格语义解析：问题介绍</a:t>
            </a:r>
            <a:endParaRPr lang="en-CN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2</a:t>
            </a:fld>
            <a:endParaRPr 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A851FAE-BE29-C848-8B07-3F8072BC48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9043" y="1523181"/>
            <a:ext cx="9580863" cy="4280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66990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表格语义解析</a:t>
            </a:r>
            <a:r>
              <a:rPr lang="en-US" altLang="zh-CN" sz="4000" dirty="0"/>
              <a:t>: </a:t>
            </a:r>
            <a:r>
              <a:rPr lang="zh-CN" altLang="en-US" sz="4400" dirty="0"/>
              <a:t>基线模型</a:t>
            </a:r>
            <a:endParaRPr lang="en-CN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3</a:t>
            </a:fld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E46089B-AE7C-554A-A198-E14F3AF6B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723816"/>
            <a:ext cx="10255170" cy="4632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11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面临挑战</a:t>
            </a:r>
            <a:r>
              <a:rPr lang="en-US" altLang="zh-CN" sz="4000" dirty="0"/>
              <a:t>-SQL</a:t>
            </a:r>
            <a:r>
              <a:rPr lang="zh-CN" altLang="en-US" sz="4000" dirty="0"/>
              <a:t>复杂</a:t>
            </a:r>
            <a:endParaRPr lang="en-CN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4</a:t>
            </a:fld>
            <a:endParaRPr lang="en-US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E5F8A2-B9DD-5D4B-B253-A09377C0F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959"/>
            <a:ext cx="10515600" cy="465000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zh-CN" altLang="en-US" sz="2400" dirty="0"/>
              <a:t>解码过程：复杂嵌套</a:t>
            </a:r>
            <a:endParaRPr lang="en-US" altLang="zh-CN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26E86B7-548C-7B4E-80AD-1612292F9A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8760" y="4583272"/>
            <a:ext cx="3664506" cy="150371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DA22CCAF-5AC6-F444-B2F2-E3A73E63C9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749" y="3185602"/>
            <a:ext cx="3664506" cy="2686695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6CF9F46-F90F-C14C-846C-D972B59E17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7036" y="1768204"/>
            <a:ext cx="2982258" cy="416751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004ACC8B-F1D4-F740-99E0-2C90AC43BCA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68760" y="2075935"/>
            <a:ext cx="3664507" cy="2237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686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000" dirty="0"/>
              <a:t>面临挑战</a:t>
            </a:r>
            <a:r>
              <a:rPr lang="en-US" altLang="zh-CN" sz="4000" dirty="0"/>
              <a:t>-</a:t>
            </a:r>
            <a:r>
              <a:rPr lang="zh-CN" altLang="en-US" sz="4000" dirty="0"/>
              <a:t>跨领域</a:t>
            </a:r>
            <a:endParaRPr lang="en-CN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5</a:t>
            </a:fld>
            <a:endParaRPr 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E52D92B-EE61-EE48-B784-604D93901F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0561" y="1397644"/>
            <a:ext cx="7630877" cy="2243781"/>
          </a:xfrm>
          <a:prstGeom prst="rect">
            <a:avLst/>
          </a:prstGeom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F8CCF4A8-9048-BD4C-BADA-A261CE4285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08411" y="4068900"/>
            <a:ext cx="5975178" cy="2606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173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733" dirty="0"/>
              <a:t>表格语义解析</a:t>
            </a:r>
            <a:r>
              <a:rPr lang="en-US" altLang="zh-CN" sz="3733" dirty="0"/>
              <a:t>-</a:t>
            </a:r>
            <a:r>
              <a:rPr lang="zh-CN" altLang="en-US" sz="3733" dirty="0"/>
              <a:t>问题趋势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723-FC50-3D4E-B586-BD9488572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altLang="zh-CN" sz="2400" dirty="0"/>
              <a:t>Text-to-SQL Parsing : </a:t>
            </a:r>
            <a:r>
              <a:rPr lang="en-US" altLang="zh-CN" sz="2400" dirty="0" err="1"/>
              <a:t>语义解析模型</a:t>
            </a:r>
            <a:endParaRPr lang="en-US" altLang="zh-CN" sz="2400" dirty="0"/>
          </a:p>
          <a:p>
            <a:endParaRPr lang="en-US" sz="2400" dirty="0"/>
          </a:p>
          <a:p>
            <a:r>
              <a:rPr lang="en-US" sz="2400" dirty="0"/>
              <a:t>Pretraining</a:t>
            </a:r>
            <a:r>
              <a:rPr lang="zh-CN" altLang="en-US" sz="2400" dirty="0"/>
              <a:t> ：</a:t>
            </a:r>
            <a:r>
              <a:rPr lang="en-US" sz="2400" dirty="0" err="1"/>
              <a:t>表格预训练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r>
              <a:rPr lang="en-US" altLang="zh-CN" sz="2400" dirty="0"/>
              <a:t>Conversational</a:t>
            </a:r>
            <a:r>
              <a:rPr lang="zh-CN" altLang="en-US" sz="2400" dirty="0"/>
              <a:t>：</a:t>
            </a:r>
            <a:r>
              <a:rPr lang="en-US" altLang="zh-CN" sz="2400" dirty="0" err="1"/>
              <a:t>基于表格的多轮问答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﻿Interactive Semantic Parsing</a:t>
            </a:r>
            <a:r>
              <a:rPr lang="zh-CN" altLang="en-US" sz="2400" dirty="0"/>
              <a:t>：利用用户的反馈修改答案</a:t>
            </a:r>
            <a:endParaRPr lang="en-US" altLang="zh-CN" sz="2400" dirty="0"/>
          </a:p>
          <a:p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359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4179A4-0BA7-5A4C-8CD7-A8DDCF5090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err="1"/>
              <a:t>语义解析模型</a:t>
            </a:r>
            <a:r>
              <a:rPr lang="en-US" altLang="zh-CN" sz="4000" dirty="0"/>
              <a:t>-RATSQL</a:t>
            </a:r>
            <a:endParaRPr kumimoji="1" lang="zh-CN" altLang="en-US" sz="4000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89EA34F-03A2-D147-A3C7-DE7417E098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en-US" altLang="zh-CN" sz="2400" dirty="0"/>
              <a:t>﻿RAT-SQL: Relation-Aware Schema Encoding and Linking for Text-to-SQL Parsers</a:t>
            </a:r>
            <a:r>
              <a:rPr kumimoji="1" lang="zh-CN" altLang="en-US" sz="2400" dirty="0"/>
              <a:t> </a:t>
            </a:r>
            <a:r>
              <a:rPr kumimoji="1" lang="en-US" altLang="zh-CN" sz="2400" dirty="0"/>
              <a:t>(Wang et al., Edinburg/UCB/MSR, ACL2020)</a:t>
            </a:r>
          </a:p>
          <a:p>
            <a:pPr lvl="1"/>
            <a:r>
              <a:rPr kumimoji="1" lang="zh-CN" altLang="en-US" sz="2000" dirty="0"/>
              <a:t>利用</a:t>
            </a:r>
            <a:r>
              <a:rPr kumimoji="1" lang="en-US" altLang="zh-CN" sz="2000" dirty="0"/>
              <a:t>Relative-Transformer</a:t>
            </a:r>
            <a:r>
              <a:rPr kumimoji="1" lang="zh-CN" altLang="en-US" sz="2000" dirty="0"/>
              <a:t>在编码阶段根据数据库的结构信息</a:t>
            </a:r>
            <a:endParaRPr kumimoji="1" lang="en-US" altLang="zh-CN" sz="2000" dirty="0"/>
          </a:p>
          <a:p>
            <a:pPr lvl="1"/>
            <a:r>
              <a:rPr kumimoji="1" lang="zh-CN" altLang="en-US" sz="2000" dirty="0"/>
              <a:t>目前最大规模跨领域数据集</a:t>
            </a:r>
            <a:r>
              <a:rPr kumimoji="1" lang="en-US" altLang="zh-CN" sz="2000" dirty="0"/>
              <a:t>Spider</a:t>
            </a:r>
            <a:r>
              <a:rPr kumimoji="1" lang="zh-CN" altLang="en-US" sz="2000" dirty="0"/>
              <a:t>的</a:t>
            </a:r>
            <a:r>
              <a:rPr kumimoji="1" lang="en-US" altLang="zh-CN" sz="2000" dirty="0"/>
              <a:t>SOTA</a:t>
            </a:r>
            <a:endParaRPr kumimoji="1" lang="zh-CN" altLang="en-US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F8A878-975B-CF4B-A281-9F4DE3090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9243" y="3662826"/>
            <a:ext cx="5999393" cy="266784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96557E11-61E6-9D41-A563-7143A161C4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1920" y="2663198"/>
            <a:ext cx="4477176" cy="266784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2471CBD-4F71-B24A-8963-58C74809BF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30005" y="5262905"/>
            <a:ext cx="3223504" cy="1570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019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5531DF-D820-D949-9FDB-CF9AAF0F2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err="1"/>
              <a:t>表格预训练</a:t>
            </a:r>
            <a:r>
              <a:rPr lang="en-US" altLang="zh-CN" sz="4000" dirty="0"/>
              <a:t>-</a:t>
            </a:r>
            <a:r>
              <a:rPr lang="en-CN" sz="3733"/>
              <a:t>TaBERT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2B723-FC50-3D4E-B586-BD94885720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﻿</a:t>
            </a:r>
            <a:r>
              <a:rPr lang="en-US" sz="2400" dirty="0"/>
              <a:t>TABERT: Pretraining for Joint Understanding of Textual and Tabular Data</a:t>
            </a:r>
            <a:r>
              <a:rPr lang="zh-CN" altLang="en-US" sz="2400" dirty="0"/>
              <a:t> </a:t>
            </a:r>
            <a:r>
              <a:rPr lang="en-US" altLang="zh-CN" sz="2400" dirty="0"/>
              <a:t>(Yin, et al., CMU/FAIR, ACL2020)</a:t>
            </a:r>
            <a:endParaRPr lang="en-US" sz="2400" dirty="0"/>
          </a:p>
          <a:p>
            <a:pPr lvl="1">
              <a:lnSpc>
                <a:spcPct val="100000"/>
              </a:lnSpc>
            </a:pPr>
            <a:r>
              <a:rPr lang="zh-CN" altLang="en-US" sz="2133" dirty="0"/>
              <a:t>对结构化表格信息和文本信息进行建模，让模型在预训练阶段进行多模态对齐</a:t>
            </a:r>
            <a:endParaRPr lang="en-US" altLang="zh-CN" sz="2133" dirty="0"/>
          </a:p>
          <a:p>
            <a:pPr lvl="1">
              <a:lnSpc>
                <a:spcPct val="100000"/>
              </a:lnSpc>
            </a:pPr>
            <a:r>
              <a:rPr lang="zh-CN" altLang="en-US" sz="2133" dirty="0"/>
              <a:t>达到</a:t>
            </a:r>
            <a:r>
              <a:rPr lang="en-US" altLang="zh-CN" sz="2133" dirty="0" err="1"/>
              <a:t>WikiTableQuestion</a:t>
            </a:r>
            <a:r>
              <a:rPr lang="zh-CN" altLang="en-US" sz="2133" dirty="0"/>
              <a:t>数据集的</a:t>
            </a:r>
            <a:r>
              <a:rPr lang="en-US" altLang="zh-CN" sz="2133" dirty="0"/>
              <a:t>SOTA</a:t>
            </a:r>
            <a:r>
              <a:rPr lang="zh-CN" altLang="en-US" sz="2133" dirty="0"/>
              <a:t>，从</a:t>
            </a:r>
            <a:r>
              <a:rPr lang="en-US" altLang="zh-CN" sz="2133" dirty="0"/>
              <a:t>44.5</a:t>
            </a:r>
            <a:r>
              <a:rPr lang="zh-CN" altLang="en-US" sz="2133" dirty="0"/>
              <a:t>提高到</a:t>
            </a:r>
            <a:r>
              <a:rPr lang="en-US" altLang="zh-CN" sz="2133" dirty="0"/>
              <a:t>51.8</a:t>
            </a:r>
          </a:p>
          <a:p>
            <a:pPr lvl="1">
              <a:lnSpc>
                <a:spcPct val="100000"/>
              </a:lnSpc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6549A9-4D78-BC48-B78D-E9FF71C22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8</a:t>
            </a:fld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7559BA7-456E-E648-9C4A-14B966C99F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7674" y="3249354"/>
            <a:ext cx="7102077" cy="347212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DB9A13F-BFB1-E343-BC72-1EC39E1336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92885" y="3176320"/>
            <a:ext cx="3447384" cy="347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4464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252A9-3A34-924B-B65A-7524BEAA82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000" dirty="0" err="1"/>
              <a:t>表格的预训练</a:t>
            </a:r>
            <a:r>
              <a:rPr lang="en-US" altLang="zh-CN" sz="4000" dirty="0"/>
              <a:t>-</a:t>
            </a:r>
            <a:r>
              <a:rPr lang="en-CN" sz="3733"/>
              <a:t>TAPAS</a:t>
            </a:r>
            <a:endParaRPr lang="en-CN" sz="3733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14451C-2C7C-0045-A28F-16D1A5B608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﻿</a:t>
            </a:r>
            <a:r>
              <a:rPr lang="en-US" sz="2400" dirty="0"/>
              <a:t>TAPAS: Weakly Supervised Table Parsing via Pre-training</a:t>
            </a:r>
            <a:r>
              <a:rPr lang="zh-CN" altLang="en-US" sz="2400" dirty="0"/>
              <a:t> </a:t>
            </a:r>
            <a:r>
              <a:rPr lang="en-US" altLang="zh-CN" sz="2400" dirty="0"/>
              <a:t>(﻿Herzig et al., Google, ACL2020)</a:t>
            </a:r>
          </a:p>
          <a:p>
            <a:pPr lvl="1"/>
            <a:r>
              <a:rPr lang="zh-CN" altLang="en-US" sz="2133" dirty="0"/>
              <a:t>预训练阶段，利用位置向量融入了表格的结构化信息</a:t>
            </a:r>
            <a:endParaRPr lang="en-US" altLang="zh-CN" sz="2133" dirty="0"/>
          </a:p>
          <a:p>
            <a:pPr lvl="1"/>
            <a:r>
              <a:rPr lang="zh-CN" altLang="en-US" sz="2133" dirty="0"/>
              <a:t>微调阶段，设计了以下预测函数，充分利用任务提供的弱监督信号</a:t>
            </a:r>
            <a:endParaRPr lang="en-US" altLang="zh-CN" sz="2133" dirty="0"/>
          </a:p>
          <a:p>
            <a:pPr lvl="2"/>
            <a:r>
              <a:rPr lang="zh-CN" altLang="en-US" sz="1867" dirty="0"/>
              <a:t>单元格选择</a:t>
            </a:r>
            <a:endParaRPr lang="en-US" altLang="zh-CN" sz="1867" dirty="0"/>
          </a:p>
          <a:p>
            <a:pPr lvl="2"/>
            <a:r>
              <a:rPr lang="zh-CN" altLang="en-US" sz="1867" dirty="0"/>
              <a:t>操作符预测</a:t>
            </a:r>
            <a:endParaRPr lang="en-US" altLang="zh-CN" sz="1867" dirty="0"/>
          </a:p>
          <a:p>
            <a:pPr lvl="2"/>
            <a:endParaRPr lang="en-US" altLang="zh-CN" sz="1800" dirty="0"/>
          </a:p>
          <a:p>
            <a:pPr lvl="1"/>
            <a:endParaRPr lang="en-US" altLang="zh-CN" sz="2100" dirty="0"/>
          </a:p>
          <a:p>
            <a:pPr lvl="1"/>
            <a:endParaRPr lang="en-US" altLang="zh-CN" sz="2100" dirty="0"/>
          </a:p>
          <a:p>
            <a:pPr lvl="1"/>
            <a:endParaRPr lang="en-CN" sz="21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0011D6-9ECB-9043-8D47-1347596B2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98E2B9-0221-3F47-A8E8-83372D15221D}" type="slidenum">
              <a:rPr lang="en-US" smtClean="0"/>
              <a:t>9</a:t>
            </a:fld>
            <a:endParaRPr 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883CE92-0524-1348-9E3F-2AFE0BCF3E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83430" y="3192240"/>
            <a:ext cx="3708570" cy="2747964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46E2646-BF5B-0E4A-90FE-F448B2B2CC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86" y="3820886"/>
            <a:ext cx="8220903" cy="2119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79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341</TotalTime>
  <Words>689</Words>
  <Application>Microsoft Macintosh PowerPoint</Application>
  <PresentationFormat>宽屏</PresentationFormat>
  <Paragraphs>104</Paragraphs>
  <Slides>19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5" baseType="lpstr">
      <vt:lpstr>等线</vt:lpstr>
      <vt:lpstr>等线 Light</vt:lpstr>
      <vt:lpstr>微软雅黑</vt:lpstr>
      <vt:lpstr>Arial</vt:lpstr>
      <vt:lpstr>Wingdings</vt:lpstr>
      <vt:lpstr>Office 主题​​</vt:lpstr>
      <vt:lpstr>表格语义解析-相关工作</vt:lpstr>
      <vt:lpstr>表格语义解析：问题介绍</vt:lpstr>
      <vt:lpstr>表格语义解析: 基线模型</vt:lpstr>
      <vt:lpstr>面临挑战-SQL复杂</vt:lpstr>
      <vt:lpstr>面临挑战-跨领域</vt:lpstr>
      <vt:lpstr>表格语义解析-问题趋势</vt:lpstr>
      <vt:lpstr>语义解析模型-RATSQL</vt:lpstr>
      <vt:lpstr>表格预训练-TaBERT</vt:lpstr>
      <vt:lpstr>表格的预训练-TAPAS</vt:lpstr>
      <vt:lpstr>基于表格的多轮问答</vt:lpstr>
      <vt:lpstr>多轮问答-数据集SPARC</vt:lpstr>
      <vt:lpstr>多轮问答-拷贝历史上的动作序列</vt:lpstr>
      <vt:lpstr>多轮问答-隐式跟踪对话状态</vt:lpstr>
      <vt:lpstr>交互的解析过程-COSQL</vt:lpstr>
      <vt:lpstr>交互的解析过程-﻿PHOTON</vt:lpstr>
      <vt:lpstr>交互的解析过程-﻿PHOTON</vt:lpstr>
      <vt:lpstr>交互的解析过程-﻿PHOTON</vt:lpstr>
      <vt:lpstr>交互的解析过程-﻿﻿SPLASH</vt:lpstr>
      <vt:lpstr>交互的解析过程-﻿﻿SPLASH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表格语义解析-相关工作</dc:title>
  <dc:creator>Dou Longxu</dc:creator>
  <cp:lastModifiedBy>Dou Longxu</cp:lastModifiedBy>
  <cp:revision>47</cp:revision>
  <dcterms:created xsi:type="dcterms:W3CDTF">2020-07-13T06:15:01Z</dcterms:created>
  <dcterms:modified xsi:type="dcterms:W3CDTF">2020-09-29T03:00:24Z</dcterms:modified>
</cp:coreProperties>
</file>

<file path=docProps/thumbnail.jpeg>
</file>